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60" r:id="rId4"/>
    <p:sldId id="266" r:id="rId5"/>
    <p:sldId id="267" r:id="rId6"/>
    <p:sldId id="270" r:id="rId7"/>
    <p:sldId id="271" r:id="rId8"/>
    <p:sldId id="276" r:id="rId9"/>
    <p:sldId id="272" r:id="rId10"/>
    <p:sldId id="291" r:id="rId11"/>
    <p:sldId id="292" r:id="rId12"/>
    <p:sldId id="293" r:id="rId13"/>
    <p:sldId id="295" r:id="rId14"/>
    <p:sldId id="294" r:id="rId15"/>
    <p:sldId id="296" r:id="rId16"/>
    <p:sldId id="261" r:id="rId17"/>
    <p:sldId id="298" r:id="rId18"/>
    <p:sldId id="263" r:id="rId19"/>
    <p:sldId id="297" r:id="rId20"/>
    <p:sldId id="290" r:id="rId21"/>
    <p:sldId id="299" r:id="rId22"/>
    <p:sldId id="262" r:id="rId23"/>
    <p:sldId id="300" r:id="rId24"/>
    <p:sldId id="258" r:id="rId25"/>
    <p:sldId id="273" r:id="rId26"/>
    <p:sldId id="288" r:id="rId27"/>
    <p:sldId id="289" r:id="rId28"/>
    <p:sldId id="301" r:id="rId29"/>
    <p:sldId id="274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6323" autoAdjust="0"/>
  </p:normalViewPr>
  <p:slideViewPr>
    <p:cSldViewPr snapToGrid="0">
      <p:cViewPr varScale="1">
        <p:scale>
          <a:sx n="104" d="100"/>
          <a:sy n="104" d="100"/>
        </p:scale>
        <p:origin x="150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90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43E4F2-895B-4186-A3A9-03EEF4925A2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E3FCDB5-4A91-44A4-AC0F-82437D5F12F7}">
      <dgm:prSet/>
      <dgm:spPr/>
      <dgm:t>
        <a:bodyPr/>
        <a:lstStyle/>
        <a:p>
          <a:r>
            <a:rPr lang="en-US" dirty="0"/>
            <a:t>Papers provide a current understanding of the field</a:t>
          </a:r>
        </a:p>
      </dgm:t>
    </dgm:pt>
    <dgm:pt modelId="{53046900-754E-4DDF-84C6-DC1FFF1B0643}" type="parTrans" cxnId="{F7C90810-0FEC-485A-A0C2-39EC3A829226}">
      <dgm:prSet/>
      <dgm:spPr/>
      <dgm:t>
        <a:bodyPr/>
        <a:lstStyle/>
        <a:p>
          <a:endParaRPr lang="en-US"/>
        </a:p>
      </dgm:t>
    </dgm:pt>
    <dgm:pt modelId="{D629BA64-6270-4A7F-BFCC-E09BE727ED41}" type="sibTrans" cxnId="{F7C90810-0FEC-485A-A0C2-39EC3A829226}">
      <dgm:prSet/>
      <dgm:spPr/>
      <dgm:t>
        <a:bodyPr/>
        <a:lstStyle/>
        <a:p>
          <a:endParaRPr lang="en-US"/>
        </a:p>
      </dgm:t>
    </dgm:pt>
    <dgm:pt modelId="{940ACEAD-89F0-4C28-A16A-DDF899FFEE08}">
      <dgm:prSet/>
      <dgm:spPr/>
      <dgm:t>
        <a:bodyPr/>
        <a:lstStyle/>
        <a:p>
          <a:r>
            <a:rPr lang="en-US" dirty="0"/>
            <a:t>Articles include enough information for you to repeat the study</a:t>
          </a:r>
        </a:p>
      </dgm:t>
    </dgm:pt>
    <dgm:pt modelId="{9C22C1DD-6AA9-47CD-A1FC-9D71B88825F3}" type="parTrans" cxnId="{5CBBB217-F108-42A9-8DDC-DD1A6405AB46}">
      <dgm:prSet/>
      <dgm:spPr/>
      <dgm:t>
        <a:bodyPr/>
        <a:lstStyle/>
        <a:p>
          <a:endParaRPr lang="en-US"/>
        </a:p>
      </dgm:t>
    </dgm:pt>
    <dgm:pt modelId="{E0815D56-9580-4165-8AC7-B1DFA553DA87}" type="sibTrans" cxnId="{5CBBB217-F108-42A9-8DDC-DD1A6405AB46}">
      <dgm:prSet/>
      <dgm:spPr/>
      <dgm:t>
        <a:bodyPr/>
        <a:lstStyle/>
        <a:p>
          <a:endParaRPr lang="en-US"/>
        </a:p>
      </dgm:t>
    </dgm:pt>
    <dgm:pt modelId="{8203DB26-8506-47E2-861E-B0F56CE3715A}">
      <dgm:prSet/>
      <dgm:spPr/>
      <dgm:t>
        <a:bodyPr/>
        <a:lstStyle/>
        <a:p>
          <a:r>
            <a:rPr lang="en-US" dirty="0"/>
            <a:t>The results, figures, and tables present actual data</a:t>
          </a:r>
        </a:p>
      </dgm:t>
    </dgm:pt>
    <dgm:pt modelId="{6F31D303-2E7E-40A6-BB12-4B4480F6F5D2}" type="parTrans" cxnId="{427C9D06-982A-48DF-9552-201B9F734C35}">
      <dgm:prSet/>
      <dgm:spPr/>
      <dgm:t>
        <a:bodyPr/>
        <a:lstStyle/>
        <a:p>
          <a:endParaRPr lang="en-US"/>
        </a:p>
      </dgm:t>
    </dgm:pt>
    <dgm:pt modelId="{C8A18C3F-ECD5-4EE1-A763-79CF647D6B3D}" type="sibTrans" cxnId="{427C9D06-982A-48DF-9552-201B9F734C35}">
      <dgm:prSet/>
      <dgm:spPr/>
      <dgm:t>
        <a:bodyPr/>
        <a:lstStyle/>
        <a:p>
          <a:endParaRPr lang="en-US"/>
        </a:p>
      </dgm:t>
    </dgm:pt>
    <dgm:pt modelId="{A203C34F-B195-4E52-9541-B75A7763F63D}">
      <dgm:prSet/>
      <dgm:spPr/>
      <dgm:t>
        <a:bodyPr/>
        <a:lstStyle/>
        <a:p>
          <a:r>
            <a:rPr lang="en-US" dirty="0"/>
            <a:t>Papers show the reasoning behind conclusions, which you can judge for yourself</a:t>
          </a:r>
        </a:p>
      </dgm:t>
    </dgm:pt>
    <dgm:pt modelId="{A0D4F2D9-0708-459A-AADC-A923C30E9A70}" type="parTrans" cxnId="{F71D197E-6748-47AD-B400-7EA5C30FE9EA}">
      <dgm:prSet/>
      <dgm:spPr/>
      <dgm:t>
        <a:bodyPr/>
        <a:lstStyle/>
        <a:p>
          <a:endParaRPr lang="en-US"/>
        </a:p>
      </dgm:t>
    </dgm:pt>
    <dgm:pt modelId="{3E065CF5-9C24-41E3-A19E-F815DE483CB0}" type="sibTrans" cxnId="{F71D197E-6748-47AD-B400-7EA5C30FE9EA}">
      <dgm:prSet/>
      <dgm:spPr/>
      <dgm:t>
        <a:bodyPr/>
        <a:lstStyle/>
        <a:p>
          <a:endParaRPr lang="en-US"/>
        </a:p>
      </dgm:t>
    </dgm:pt>
    <dgm:pt modelId="{452FE4A3-7607-4F15-AA60-E60F12B27643}" type="pres">
      <dgm:prSet presAssocID="{C843E4F2-895B-4186-A3A9-03EEF4925A20}" presName="root" presStyleCnt="0">
        <dgm:presLayoutVars>
          <dgm:dir/>
          <dgm:resizeHandles val="exact"/>
        </dgm:presLayoutVars>
      </dgm:prSet>
      <dgm:spPr/>
    </dgm:pt>
    <dgm:pt modelId="{4286DB42-3C5E-4BA8-AC33-3D26E8C686BD}" type="pres">
      <dgm:prSet presAssocID="{DE3FCDB5-4A91-44A4-AC0F-82437D5F12F7}" presName="compNode" presStyleCnt="0"/>
      <dgm:spPr/>
    </dgm:pt>
    <dgm:pt modelId="{4ECF1DD0-31C4-4B5B-B4E8-4C7E148F5DEC}" type="pres">
      <dgm:prSet presAssocID="{DE3FCDB5-4A91-44A4-AC0F-82437D5F12F7}" presName="bgRect" presStyleLbl="bgShp" presStyleIdx="0" presStyleCnt="4"/>
      <dgm:spPr/>
    </dgm:pt>
    <dgm:pt modelId="{3BF6AEDD-A947-4394-862A-D5446B313250}" type="pres">
      <dgm:prSet presAssocID="{DE3FCDB5-4A91-44A4-AC0F-82437D5F12F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5365ACE-C804-4917-8514-17C270B5D542}" type="pres">
      <dgm:prSet presAssocID="{DE3FCDB5-4A91-44A4-AC0F-82437D5F12F7}" presName="spaceRect" presStyleCnt="0"/>
      <dgm:spPr/>
    </dgm:pt>
    <dgm:pt modelId="{12B1937B-B6B7-40F9-8493-0EA873A5926C}" type="pres">
      <dgm:prSet presAssocID="{DE3FCDB5-4A91-44A4-AC0F-82437D5F12F7}" presName="parTx" presStyleLbl="revTx" presStyleIdx="0" presStyleCnt="4">
        <dgm:presLayoutVars>
          <dgm:chMax val="0"/>
          <dgm:chPref val="0"/>
        </dgm:presLayoutVars>
      </dgm:prSet>
      <dgm:spPr/>
    </dgm:pt>
    <dgm:pt modelId="{67579E12-4BFA-479F-82A9-AE59DD5B7A8B}" type="pres">
      <dgm:prSet presAssocID="{D629BA64-6270-4A7F-BFCC-E09BE727ED41}" presName="sibTrans" presStyleCnt="0"/>
      <dgm:spPr/>
    </dgm:pt>
    <dgm:pt modelId="{E6163AB4-9C43-455A-BBAC-DA26ABCB1BD5}" type="pres">
      <dgm:prSet presAssocID="{940ACEAD-89F0-4C28-A16A-DDF899FFEE08}" presName="compNode" presStyleCnt="0"/>
      <dgm:spPr/>
    </dgm:pt>
    <dgm:pt modelId="{ED042E03-B0A3-444B-9952-FE358A6A1A37}" type="pres">
      <dgm:prSet presAssocID="{940ACEAD-89F0-4C28-A16A-DDF899FFEE08}" presName="bgRect" presStyleLbl="bgShp" presStyleIdx="1" presStyleCnt="4"/>
      <dgm:spPr/>
    </dgm:pt>
    <dgm:pt modelId="{BFC32C68-EC18-44A4-A833-5E87D8AC960D}" type="pres">
      <dgm:prSet presAssocID="{940ACEAD-89F0-4C28-A16A-DDF899FFEE0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090A0AC6-BF41-444D-88F4-13227BD11391}" type="pres">
      <dgm:prSet presAssocID="{940ACEAD-89F0-4C28-A16A-DDF899FFEE08}" presName="spaceRect" presStyleCnt="0"/>
      <dgm:spPr/>
    </dgm:pt>
    <dgm:pt modelId="{84A1E0A8-FCC8-4D97-989C-10180829E830}" type="pres">
      <dgm:prSet presAssocID="{940ACEAD-89F0-4C28-A16A-DDF899FFEE08}" presName="parTx" presStyleLbl="revTx" presStyleIdx="1" presStyleCnt="4">
        <dgm:presLayoutVars>
          <dgm:chMax val="0"/>
          <dgm:chPref val="0"/>
        </dgm:presLayoutVars>
      </dgm:prSet>
      <dgm:spPr/>
    </dgm:pt>
    <dgm:pt modelId="{7D9A955A-4CE1-4042-ACD1-3317E9FC2BBD}" type="pres">
      <dgm:prSet presAssocID="{E0815D56-9580-4165-8AC7-B1DFA553DA87}" presName="sibTrans" presStyleCnt="0"/>
      <dgm:spPr/>
    </dgm:pt>
    <dgm:pt modelId="{9B669728-C86C-4A0A-939F-B62E8724CF85}" type="pres">
      <dgm:prSet presAssocID="{8203DB26-8506-47E2-861E-B0F56CE3715A}" presName="compNode" presStyleCnt="0"/>
      <dgm:spPr/>
    </dgm:pt>
    <dgm:pt modelId="{8EA036AB-216E-459B-A6A8-EB0536615DEA}" type="pres">
      <dgm:prSet presAssocID="{8203DB26-8506-47E2-861E-B0F56CE3715A}" presName="bgRect" presStyleLbl="bgShp" presStyleIdx="2" presStyleCnt="4"/>
      <dgm:spPr/>
    </dgm:pt>
    <dgm:pt modelId="{2783230D-B003-418B-A085-F06C311ED1D9}" type="pres">
      <dgm:prSet presAssocID="{8203DB26-8506-47E2-861E-B0F56CE3715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44A0A89E-3397-4C3B-BD76-7111F43DDC11}" type="pres">
      <dgm:prSet presAssocID="{8203DB26-8506-47E2-861E-B0F56CE3715A}" presName="spaceRect" presStyleCnt="0"/>
      <dgm:spPr/>
    </dgm:pt>
    <dgm:pt modelId="{C9238F1A-8B94-4687-AC57-3879939B159B}" type="pres">
      <dgm:prSet presAssocID="{8203DB26-8506-47E2-861E-B0F56CE3715A}" presName="parTx" presStyleLbl="revTx" presStyleIdx="2" presStyleCnt="4">
        <dgm:presLayoutVars>
          <dgm:chMax val="0"/>
          <dgm:chPref val="0"/>
        </dgm:presLayoutVars>
      </dgm:prSet>
      <dgm:spPr/>
    </dgm:pt>
    <dgm:pt modelId="{5F7EFAEA-BC1A-4745-8C85-F71EB7772067}" type="pres">
      <dgm:prSet presAssocID="{C8A18C3F-ECD5-4EE1-A763-79CF647D6B3D}" presName="sibTrans" presStyleCnt="0"/>
      <dgm:spPr/>
    </dgm:pt>
    <dgm:pt modelId="{32D34DA5-B03D-4E31-B1D9-DD0D93810277}" type="pres">
      <dgm:prSet presAssocID="{A203C34F-B195-4E52-9541-B75A7763F63D}" presName="compNode" presStyleCnt="0"/>
      <dgm:spPr/>
    </dgm:pt>
    <dgm:pt modelId="{D7D7F18D-DD4E-4936-BB93-A6E97554FB32}" type="pres">
      <dgm:prSet presAssocID="{A203C34F-B195-4E52-9541-B75A7763F63D}" presName="bgRect" presStyleLbl="bgShp" presStyleIdx="3" presStyleCnt="4"/>
      <dgm:spPr/>
    </dgm:pt>
    <dgm:pt modelId="{D28976CE-0C79-4037-95F0-8C397E42B267}" type="pres">
      <dgm:prSet presAssocID="{A203C34F-B195-4E52-9541-B75A7763F63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9E48C6C3-7B80-4659-9EFA-57A606A413C7}" type="pres">
      <dgm:prSet presAssocID="{A203C34F-B195-4E52-9541-B75A7763F63D}" presName="spaceRect" presStyleCnt="0"/>
      <dgm:spPr/>
    </dgm:pt>
    <dgm:pt modelId="{020BD5A1-8726-4F2D-BEA6-15EF68EF6E07}" type="pres">
      <dgm:prSet presAssocID="{A203C34F-B195-4E52-9541-B75A7763F63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27C9D06-982A-48DF-9552-201B9F734C35}" srcId="{C843E4F2-895B-4186-A3A9-03EEF4925A20}" destId="{8203DB26-8506-47E2-861E-B0F56CE3715A}" srcOrd="2" destOrd="0" parTransId="{6F31D303-2E7E-40A6-BB12-4B4480F6F5D2}" sibTransId="{C8A18C3F-ECD5-4EE1-A763-79CF647D6B3D}"/>
    <dgm:cxn modelId="{F7C90810-0FEC-485A-A0C2-39EC3A829226}" srcId="{C843E4F2-895B-4186-A3A9-03EEF4925A20}" destId="{DE3FCDB5-4A91-44A4-AC0F-82437D5F12F7}" srcOrd="0" destOrd="0" parTransId="{53046900-754E-4DDF-84C6-DC1FFF1B0643}" sibTransId="{D629BA64-6270-4A7F-BFCC-E09BE727ED41}"/>
    <dgm:cxn modelId="{5CBBB217-F108-42A9-8DDC-DD1A6405AB46}" srcId="{C843E4F2-895B-4186-A3A9-03EEF4925A20}" destId="{940ACEAD-89F0-4C28-A16A-DDF899FFEE08}" srcOrd="1" destOrd="0" parTransId="{9C22C1DD-6AA9-47CD-A1FC-9D71B88825F3}" sibTransId="{E0815D56-9580-4165-8AC7-B1DFA553DA87}"/>
    <dgm:cxn modelId="{19940A27-3D80-4192-9C3B-DEEA8618D2BC}" type="presOf" srcId="{A203C34F-B195-4E52-9541-B75A7763F63D}" destId="{020BD5A1-8726-4F2D-BEA6-15EF68EF6E07}" srcOrd="0" destOrd="0" presId="urn:microsoft.com/office/officeart/2018/2/layout/IconVerticalSolidList"/>
    <dgm:cxn modelId="{54C09F57-4F52-4A16-9CD3-74B3BA57BCD9}" type="presOf" srcId="{DE3FCDB5-4A91-44A4-AC0F-82437D5F12F7}" destId="{12B1937B-B6B7-40F9-8493-0EA873A5926C}" srcOrd="0" destOrd="0" presId="urn:microsoft.com/office/officeart/2018/2/layout/IconVerticalSolidList"/>
    <dgm:cxn modelId="{F71D197E-6748-47AD-B400-7EA5C30FE9EA}" srcId="{C843E4F2-895B-4186-A3A9-03EEF4925A20}" destId="{A203C34F-B195-4E52-9541-B75A7763F63D}" srcOrd="3" destOrd="0" parTransId="{A0D4F2D9-0708-459A-AADC-A923C30E9A70}" sibTransId="{3E065CF5-9C24-41E3-A19E-F815DE483CB0}"/>
    <dgm:cxn modelId="{97D26B83-CE62-4EA7-BE38-087ED97262AA}" type="presOf" srcId="{940ACEAD-89F0-4C28-A16A-DDF899FFEE08}" destId="{84A1E0A8-FCC8-4D97-989C-10180829E830}" srcOrd="0" destOrd="0" presId="urn:microsoft.com/office/officeart/2018/2/layout/IconVerticalSolidList"/>
    <dgm:cxn modelId="{5C8E2F94-ED1B-449E-83B8-3C97C9BF3DCE}" type="presOf" srcId="{C843E4F2-895B-4186-A3A9-03EEF4925A20}" destId="{452FE4A3-7607-4F15-AA60-E60F12B27643}" srcOrd="0" destOrd="0" presId="urn:microsoft.com/office/officeart/2018/2/layout/IconVerticalSolidList"/>
    <dgm:cxn modelId="{948124DF-A659-4ABD-9727-1D709C169A52}" type="presOf" srcId="{8203DB26-8506-47E2-861E-B0F56CE3715A}" destId="{C9238F1A-8B94-4687-AC57-3879939B159B}" srcOrd="0" destOrd="0" presId="urn:microsoft.com/office/officeart/2018/2/layout/IconVerticalSolidList"/>
    <dgm:cxn modelId="{3B761A7E-A1D7-4096-A5F0-340A690AC3ED}" type="presParOf" srcId="{452FE4A3-7607-4F15-AA60-E60F12B27643}" destId="{4286DB42-3C5E-4BA8-AC33-3D26E8C686BD}" srcOrd="0" destOrd="0" presId="urn:microsoft.com/office/officeart/2018/2/layout/IconVerticalSolidList"/>
    <dgm:cxn modelId="{082B13AC-889F-4B79-8FDB-AF9CCB603234}" type="presParOf" srcId="{4286DB42-3C5E-4BA8-AC33-3D26E8C686BD}" destId="{4ECF1DD0-31C4-4B5B-B4E8-4C7E148F5DEC}" srcOrd="0" destOrd="0" presId="urn:microsoft.com/office/officeart/2018/2/layout/IconVerticalSolidList"/>
    <dgm:cxn modelId="{886E5CAF-B6F5-494F-A74A-48A672F1C64F}" type="presParOf" srcId="{4286DB42-3C5E-4BA8-AC33-3D26E8C686BD}" destId="{3BF6AEDD-A947-4394-862A-D5446B313250}" srcOrd="1" destOrd="0" presId="urn:microsoft.com/office/officeart/2018/2/layout/IconVerticalSolidList"/>
    <dgm:cxn modelId="{4C345919-0AF8-4F27-8AF6-A90206EFD727}" type="presParOf" srcId="{4286DB42-3C5E-4BA8-AC33-3D26E8C686BD}" destId="{B5365ACE-C804-4917-8514-17C270B5D542}" srcOrd="2" destOrd="0" presId="urn:microsoft.com/office/officeart/2018/2/layout/IconVerticalSolidList"/>
    <dgm:cxn modelId="{A7C1986D-4215-40EB-9D58-DB72D824718F}" type="presParOf" srcId="{4286DB42-3C5E-4BA8-AC33-3D26E8C686BD}" destId="{12B1937B-B6B7-40F9-8493-0EA873A5926C}" srcOrd="3" destOrd="0" presId="urn:microsoft.com/office/officeart/2018/2/layout/IconVerticalSolidList"/>
    <dgm:cxn modelId="{2182A1EA-1419-4247-B11F-528452DEA329}" type="presParOf" srcId="{452FE4A3-7607-4F15-AA60-E60F12B27643}" destId="{67579E12-4BFA-479F-82A9-AE59DD5B7A8B}" srcOrd="1" destOrd="0" presId="urn:microsoft.com/office/officeart/2018/2/layout/IconVerticalSolidList"/>
    <dgm:cxn modelId="{568FE807-0C7F-4453-B8A4-0CC265DE5BF7}" type="presParOf" srcId="{452FE4A3-7607-4F15-AA60-E60F12B27643}" destId="{E6163AB4-9C43-455A-BBAC-DA26ABCB1BD5}" srcOrd="2" destOrd="0" presId="urn:microsoft.com/office/officeart/2018/2/layout/IconVerticalSolidList"/>
    <dgm:cxn modelId="{46B1161A-B482-4035-9156-B116BA2D31A2}" type="presParOf" srcId="{E6163AB4-9C43-455A-BBAC-DA26ABCB1BD5}" destId="{ED042E03-B0A3-444B-9952-FE358A6A1A37}" srcOrd="0" destOrd="0" presId="urn:microsoft.com/office/officeart/2018/2/layout/IconVerticalSolidList"/>
    <dgm:cxn modelId="{938CF691-76D7-416B-B479-F003620F64FE}" type="presParOf" srcId="{E6163AB4-9C43-455A-BBAC-DA26ABCB1BD5}" destId="{BFC32C68-EC18-44A4-A833-5E87D8AC960D}" srcOrd="1" destOrd="0" presId="urn:microsoft.com/office/officeart/2018/2/layout/IconVerticalSolidList"/>
    <dgm:cxn modelId="{87760704-113B-4F06-B343-77E7CB442C10}" type="presParOf" srcId="{E6163AB4-9C43-455A-BBAC-DA26ABCB1BD5}" destId="{090A0AC6-BF41-444D-88F4-13227BD11391}" srcOrd="2" destOrd="0" presId="urn:microsoft.com/office/officeart/2018/2/layout/IconVerticalSolidList"/>
    <dgm:cxn modelId="{7E044DA1-1F32-48D9-8174-82E096DADA46}" type="presParOf" srcId="{E6163AB4-9C43-455A-BBAC-DA26ABCB1BD5}" destId="{84A1E0A8-FCC8-4D97-989C-10180829E830}" srcOrd="3" destOrd="0" presId="urn:microsoft.com/office/officeart/2018/2/layout/IconVerticalSolidList"/>
    <dgm:cxn modelId="{5CB8DE37-E74B-48BF-9FA6-E3E953D4183A}" type="presParOf" srcId="{452FE4A3-7607-4F15-AA60-E60F12B27643}" destId="{7D9A955A-4CE1-4042-ACD1-3317E9FC2BBD}" srcOrd="3" destOrd="0" presId="urn:microsoft.com/office/officeart/2018/2/layout/IconVerticalSolidList"/>
    <dgm:cxn modelId="{9BD47A75-906B-4D7D-81A2-32495F30CE24}" type="presParOf" srcId="{452FE4A3-7607-4F15-AA60-E60F12B27643}" destId="{9B669728-C86C-4A0A-939F-B62E8724CF85}" srcOrd="4" destOrd="0" presId="urn:microsoft.com/office/officeart/2018/2/layout/IconVerticalSolidList"/>
    <dgm:cxn modelId="{97706964-A46E-4916-8574-2DFD9796854D}" type="presParOf" srcId="{9B669728-C86C-4A0A-939F-B62E8724CF85}" destId="{8EA036AB-216E-459B-A6A8-EB0536615DEA}" srcOrd="0" destOrd="0" presId="urn:microsoft.com/office/officeart/2018/2/layout/IconVerticalSolidList"/>
    <dgm:cxn modelId="{B9DA806C-F6DD-45F4-B9EB-13981ADBB776}" type="presParOf" srcId="{9B669728-C86C-4A0A-939F-B62E8724CF85}" destId="{2783230D-B003-418B-A085-F06C311ED1D9}" srcOrd="1" destOrd="0" presId="urn:microsoft.com/office/officeart/2018/2/layout/IconVerticalSolidList"/>
    <dgm:cxn modelId="{D554056F-AAB6-44B3-BD6B-8F0E22633955}" type="presParOf" srcId="{9B669728-C86C-4A0A-939F-B62E8724CF85}" destId="{44A0A89E-3397-4C3B-BD76-7111F43DDC11}" srcOrd="2" destOrd="0" presId="urn:microsoft.com/office/officeart/2018/2/layout/IconVerticalSolidList"/>
    <dgm:cxn modelId="{3B98FCA9-D127-4045-BB45-DA92D35AA8D9}" type="presParOf" srcId="{9B669728-C86C-4A0A-939F-B62E8724CF85}" destId="{C9238F1A-8B94-4687-AC57-3879939B159B}" srcOrd="3" destOrd="0" presId="urn:microsoft.com/office/officeart/2018/2/layout/IconVerticalSolidList"/>
    <dgm:cxn modelId="{BA9E346C-2A3C-4B59-B053-9E684C81CCE2}" type="presParOf" srcId="{452FE4A3-7607-4F15-AA60-E60F12B27643}" destId="{5F7EFAEA-BC1A-4745-8C85-F71EB7772067}" srcOrd="5" destOrd="0" presId="urn:microsoft.com/office/officeart/2018/2/layout/IconVerticalSolidList"/>
    <dgm:cxn modelId="{1ECA85C4-5444-4173-AA2A-450EFF1A45A7}" type="presParOf" srcId="{452FE4A3-7607-4F15-AA60-E60F12B27643}" destId="{32D34DA5-B03D-4E31-B1D9-DD0D93810277}" srcOrd="6" destOrd="0" presId="urn:microsoft.com/office/officeart/2018/2/layout/IconVerticalSolidList"/>
    <dgm:cxn modelId="{DDE2C801-1787-4574-9055-2A851A341923}" type="presParOf" srcId="{32D34DA5-B03D-4E31-B1D9-DD0D93810277}" destId="{D7D7F18D-DD4E-4936-BB93-A6E97554FB32}" srcOrd="0" destOrd="0" presId="urn:microsoft.com/office/officeart/2018/2/layout/IconVerticalSolidList"/>
    <dgm:cxn modelId="{DC16B940-9E1E-45D6-BCEF-AA002AE634A6}" type="presParOf" srcId="{32D34DA5-B03D-4E31-B1D9-DD0D93810277}" destId="{D28976CE-0C79-4037-95F0-8C397E42B267}" srcOrd="1" destOrd="0" presId="urn:microsoft.com/office/officeart/2018/2/layout/IconVerticalSolidList"/>
    <dgm:cxn modelId="{F230B69E-662A-4193-B6E4-63D810012F84}" type="presParOf" srcId="{32D34DA5-B03D-4E31-B1D9-DD0D93810277}" destId="{9E48C6C3-7B80-4659-9EFA-57A606A413C7}" srcOrd="2" destOrd="0" presId="urn:microsoft.com/office/officeart/2018/2/layout/IconVerticalSolidList"/>
    <dgm:cxn modelId="{7731A116-51B4-46E4-92C2-A22FCF5D15FB}" type="presParOf" srcId="{32D34DA5-B03D-4E31-B1D9-DD0D93810277}" destId="{020BD5A1-8726-4F2D-BEA6-15EF68EF6E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CF1DD0-31C4-4B5B-B4E8-4C7E148F5DEC}">
      <dsp:nvSpPr>
        <dsp:cNvPr id="0" name=""/>
        <dsp:cNvSpPr/>
      </dsp:nvSpPr>
      <dsp:spPr>
        <a:xfrm>
          <a:off x="0" y="2288"/>
          <a:ext cx="6364224" cy="115984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F6AEDD-A947-4394-862A-D5446B313250}">
      <dsp:nvSpPr>
        <dsp:cNvPr id="0" name=""/>
        <dsp:cNvSpPr/>
      </dsp:nvSpPr>
      <dsp:spPr>
        <a:xfrm>
          <a:off x="350852" y="263253"/>
          <a:ext cx="637913" cy="6379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B1937B-B6B7-40F9-8493-0EA873A5926C}">
      <dsp:nvSpPr>
        <dsp:cNvPr id="0" name=""/>
        <dsp:cNvSpPr/>
      </dsp:nvSpPr>
      <dsp:spPr>
        <a:xfrm>
          <a:off x="1339618" y="2288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Papers provide a current understanding of the field</a:t>
          </a:r>
        </a:p>
      </dsp:txBody>
      <dsp:txXfrm>
        <a:off x="1339618" y="2288"/>
        <a:ext cx="5024605" cy="1159843"/>
      </dsp:txXfrm>
    </dsp:sp>
    <dsp:sp modelId="{ED042E03-B0A3-444B-9952-FE358A6A1A37}">
      <dsp:nvSpPr>
        <dsp:cNvPr id="0" name=""/>
        <dsp:cNvSpPr/>
      </dsp:nvSpPr>
      <dsp:spPr>
        <a:xfrm>
          <a:off x="0" y="1452092"/>
          <a:ext cx="6364224" cy="115984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C32C68-EC18-44A4-A833-5E87D8AC960D}">
      <dsp:nvSpPr>
        <dsp:cNvPr id="0" name=""/>
        <dsp:cNvSpPr/>
      </dsp:nvSpPr>
      <dsp:spPr>
        <a:xfrm>
          <a:off x="350852" y="1713057"/>
          <a:ext cx="637913" cy="6379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1E0A8-FCC8-4D97-989C-10180829E830}">
      <dsp:nvSpPr>
        <dsp:cNvPr id="0" name=""/>
        <dsp:cNvSpPr/>
      </dsp:nvSpPr>
      <dsp:spPr>
        <a:xfrm>
          <a:off x="1339618" y="1452092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Articles include enough information for you to repeat the study</a:t>
          </a:r>
        </a:p>
      </dsp:txBody>
      <dsp:txXfrm>
        <a:off x="1339618" y="1452092"/>
        <a:ext cx="5024605" cy="1159843"/>
      </dsp:txXfrm>
    </dsp:sp>
    <dsp:sp modelId="{8EA036AB-216E-459B-A6A8-EB0536615DEA}">
      <dsp:nvSpPr>
        <dsp:cNvPr id="0" name=""/>
        <dsp:cNvSpPr/>
      </dsp:nvSpPr>
      <dsp:spPr>
        <a:xfrm>
          <a:off x="0" y="2901896"/>
          <a:ext cx="6364224" cy="115984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3230D-B003-418B-A085-F06C311ED1D9}">
      <dsp:nvSpPr>
        <dsp:cNvPr id="0" name=""/>
        <dsp:cNvSpPr/>
      </dsp:nvSpPr>
      <dsp:spPr>
        <a:xfrm>
          <a:off x="350852" y="3162861"/>
          <a:ext cx="637913" cy="6379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238F1A-8B94-4687-AC57-3879939B159B}">
      <dsp:nvSpPr>
        <dsp:cNvPr id="0" name=""/>
        <dsp:cNvSpPr/>
      </dsp:nvSpPr>
      <dsp:spPr>
        <a:xfrm>
          <a:off x="1339618" y="2901896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 results, figures, and tables present actual data</a:t>
          </a:r>
        </a:p>
      </dsp:txBody>
      <dsp:txXfrm>
        <a:off x="1339618" y="2901896"/>
        <a:ext cx="5024605" cy="1159843"/>
      </dsp:txXfrm>
    </dsp:sp>
    <dsp:sp modelId="{D7D7F18D-DD4E-4936-BB93-A6E97554FB32}">
      <dsp:nvSpPr>
        <dsp:cNvPr id="0" name=""/>
        <dsp:cNvSpPr/>
      </dsp:nvSpPr>
      <dsp:spPr>
        <a:xfrm>
          <a:off x="0" y="4351700"/>
          <a:ext cx="6364224" cy="11598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976CE-0C79-4037-95F0-8C397E42B267}">
      <dsp:nvSpPr>
        <dsp:cNvPr id="0" name=""/>
        <dsp:cNvSpPr/>
      </dsp:nvSpPr>
      <dsp:spPr>
        <a:xfrm>
          <a:off x="350852" y="4612665"/>
          <a:ext cx="637913" cy="6379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BD5A1-8726-4F2D-BEA6-15EF68EF6E07}">
      <dsp:nvSpPr>
        <dsp:cNvPr id="0" name=""/>
        <dsp:cNvSpPr/>
      </dsp:nvSpPr>
      <dsp:spPr>
        <a:xfrm>
          <a:off x="1339618" y="4351700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Papers show the reasoning behind conclusions, which you can judge for yourself</a:t>
          </a:r>
        </a:p>
      </dsp:txBody>
      <dsp:txXfrm>
        <a:off x="1339618" y="4351700"/>
        <a:ext cx="5024605" cy="1159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2598-1663-4173-B9CC-FBC23C99A5B5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8E1DF-E698-438C-AB85-A3D3A4B6D1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708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sources: documents of direct experience; formal or informal; formal examples usually peer reviewed.</a:t>
            </a:r>
          </a:p>
          <a:p>
            <a:endParaRPr lang="en-US" dirty="0"/>
          </a:p>
          <a:p>
            <a:r>
              <a:rPr lang="en-US" dirty="0"/>
              <a:t>Secondary sources: organize, distil, or review primary sources. Review articles are a type of secondary source that can be very useful for understanding and finding primary sources.</a:t>
            </a:r>
          </a:p>
          <a:p>
            <a:endParaRPr lang="en-US" dirty="0"/>
          </a:p>
          <a:p>
            <a:r>
              <a:rPr lang="en-US" dirty="0"/>
              <a:t>Tertiary sources: discovery tools for primary and secondary sources.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8E1DF-E698-438C-AB85-A3D3A4B6D13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91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8E1DF-E698-438C-AB85-A3D3A4B6D13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484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https://lib.purdue.edu/wp-content/uploads/2024/06/Newest-Scientific-Paper.pdf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8E1DF-E698-438C-AB85-A3D3A4B6D13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348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Prewriting – generate ideas, identify evidence and sources, and craft outlines</a:t>
            </a:r>
          </a:p>
          <a:p>
            <a:endParaRPr lang="en-US" dirty="0"/>
          </a:p>
          <a:p>
            <a:r>
              <a:rPr lang="en-US" dirty="0"/>
              <a:t>Drafting – transform the outline into logically connected sentences and paragraphs, add evidence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Revising – reorganize the draft, add evidence, eliminate tangents, correct misspellings and grammar, check citations and figures</a:t>
            </a:r>
          </a:p>
          <a:p>
            <a:endParaRPr lang="en-US" dirty="0"/>
          </a:p>
          <a:p>
            <a:r>
              <a:rPr lang="en-US" dirty="0"/>
              <a:t>Editing – submit for peer review</a:t>
            </a:r>
          </a:p>
          <a:p>
            <a:endParaRPr lang="en-US" dirty="0"/>
          </a:p>
          <a:p>
            <a:r>
              <a:rPr lang="en-US" dirty="0"/>
              <a:t>Publication – revise for copyediting after acceptance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8E1DF-E698-438C-AB85-A3D3A4B6D13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927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https://writingcenter.gmu.edu/writing-resources/different-genres/white-papers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8E1DF-E698-438C-AB85-A3D3A4B6D13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06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38B3A-FED4-CA8A-1B92-C605D18D5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CAC02-CDF7-C1B0-6A9F-74523B24F4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FE944-90D7-9AC8-CC75-BA173BFE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FFDB9-E05E-685E-3554-385DD63D3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1203-627B-0A71-B532-4424EC59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135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A454E-6C37-D564-CD32-647C50B12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265726-0DB6-A5E0-2EB5-744906C28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D0445-6874-D45E-FC1D-B0974239D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F3FCA-557E-6376-856B-3BE5530C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AA4D4-0524-227C-B1F3-BC498275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959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ECB5C6-EE38-64DC-316F-09D08E5E18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CB138D-73FA-0211-C6D5-EAB08067B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C167B-9809-C29D-6E54-1B54271EF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84C53-0DA7-88E3-F740-E711A022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20B61-931E-85D4-5636-5791AE14A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81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EAFB-FFC4-06E4-CD30-94F29C5F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4D6D7-D19E-14AC-0860-BFD8121B4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11A47-C2B4-E61C-C8A2-8CF44D708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B3190-73BA-63B7-DD56-A6782FC19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E434D-30D0-851B-D2A5-95C05F78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7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0B28A-9E99-9F96-71DB-C0A43F8BC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EFFF7-2C18-219D-C68C-06297C1E6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50E8B-66FE-32CD-8BCA-76E1674C9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CCE8C-3B90-C1CB-3F5F-224542578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58CB9-DF00-F222-D900-F6F64ECD6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12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D9ED6-265F-CFFF-6D3B-F3E9765F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FBEF3-93C0-07EF-1C4A-30D4B0C75F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36624-DCD8-2D23-6ADF-A080F3920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AED5B9-7225-77FE-218A-85CA9DC2B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4E46F-3133-6960-B741-B1BBB798A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CD1A0-D20B-DB83-4102-E4877AEFE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784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885D0-99AF-2868-8B4B-24CBCFC9A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780DD-78AF-E213-A06F-435EE65F0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C3DE6-06CF-86C8-F7FA-D54533741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B0A1EF-5321-A65B-A394-C23A1432A2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DF9B30-90ED-5956-3FDD-C42C47742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F4875A-31B6-CAFB-63DE-F18BF229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9ED515-E913-1DDB-B44F-9C38F120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00268F-5955-08CA-6121-354533304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713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FA2AD-3300-9016-D174-18C429B85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9702FB-716D-D340-B829-8B82E426A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945C30-E9E8-60C6-14C7-79AF76D7C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46A18-7ACE-81E1-F5B4-D30C7C60D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95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6D7158-10DE-54FD-10AF-39A141FB8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EE2178-5918-09FF-66D2-EDD90FC5E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4159C-AFFF-347A-E1D0-D0FB796BA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11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D7509-C50C-376D-CDD2-792155A88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9ED47-C20C-B95E-783E-8A8E8201C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1F816-EFA5-19EF-F2D2-F07F7E7D88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9F85A-36B3-DBF6-04FE-46009165A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365B4-3E48-471D-3F01-D2EADBDD0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6425B-C669-119B-8E75-4CB43F470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383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5C529-8974-8EAB-30A9-19C2978F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129B4F-A048-AFF0-8163-9DC7F3BDF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8E3BDD-628F-C046-EEEB-0F74A4D62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FACE7-9261-B5AA-1756-78204EB6C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D17A-0719-46DF-9D90-17C3499B36BC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113F3-6168-14EF-5F19-72D1CA468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87240F-E852-1DDA-41BE-7AA1455E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3F598-3833-4CF9-AE1B-19B2E4D32F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263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757EC9-DEB3-2CE8-FD4F-A322EDB21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D7AAB-2089-8C8C-E9BA-75E915C87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370B1-CA00-AE97-C1A6-3D27D3D2E5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F1D17A-0719-46DF-9D90-17C3499B36BC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72198-6A87-CC4C-3EBB-4F7F8ADF42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F2F3E-E45D-6902-E065-D5CF5136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03F598-3833-4CF9-AE1B-19B2E4D32F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965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Excel_Worksheet4.xlsx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Excel_Worksheet5.xlsx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Excel_Worksheet6.xlsx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Excel_Worksheet7.xlsx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C6C75-FB88-852B-4E4E-E89217D7C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716" y="955309"/>
            <a:ext cx="7074568" cy="2898975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Reading, Writing, and the Scientific Literature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Books with solid fill">
            <a:extLst>
              <a:ext uri="{FF2B5EF4-FFF2-40B4-BE49-F238E27FC236}">
                <a16:creationId xmlns:a16="http://schemas.microsoft.com/office/drawing/2014/main" id="{B0465FDF-7ED8-324E-A3C5-136338980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0966" y="4898942"/>
            <a:ext cx="914400" cy="914400"/>
          </a:xfrm>
          <a:prstGeom prst="rect">
            <a:avLst/>
          </a:prstGeom>
        </p:spPr>
      </p:pic>
      <p:pic>
        <p:nvPicPr>
          <p:cNvPr id="7" name="Graphic 6" descr="Open book with solid fill">
            <a:extLst>
              <a:ext uri="{FF2B5EF4-FFF2-40B4-BE49-F238E27FC236}">
                <a16:creationId xmlns:a16="http://schemas.microsoft.com/office/drawing/2014/main" id="{0B285BD8-FE17-11F7-297F-92434B893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6634" y="4898942"/>
            <a:ext cx="914400" cy="914400"/>
          </a:xfrm>
          <a:prstGeom prst="rect">
            <a:avLst/>
          </a:prstGeom>
        </p:spPr>
      </p:pic>
      <p:pic>
        <p:nvPicPr>
          <p:cNvPr id="11" name="Graphic 10" descr="Typewriter with solid fill">
            <a:extLst>
              <a:ext uri="{FF2B5EF4-FFF2-40B4-BE49-F238E27FC236}">
                <a16:creationId xmlns:a16="http://schemas.microsoft.com/office/drawing/2014/main" id="{DF59106A-A901-7BF5-2BA2-98EDE97F82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48989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36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2EAEE-A40D-196F-5027-DA2BA070E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A35E7E5A-E673-5ED9-39A3-3E48154FE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140145-4088-6842-5FF6-07E523681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</a:rPr>
              <a:t>Is this source citable?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6E169-15FC-D966-17AC-D798D7775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101" y="568036"/>
            <a:ext cx="6831886" cy="572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1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CBC6B8-265D-7662-4BE1-B85DE8AF9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3C938F66-BCDF-5944-CD79-0728A5AF9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53C739-C2DA-5C51-DA4C-1806D285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</a:rPr>
              <a:t>Is this source citable?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3B78F-9192-6B69-A673-80844B9A6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170" y="461818"/>
            <a:ext cx="7857830" cy="593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13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05A71-553E-DC93-D407-2D003099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Articles: OSU Library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8C171-CDFC-BCE1-46F7-A6D0C31ED8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78"/>
          <a:stretch/>
        </p:blipFill>
        <p:spPr>
          <a:xfrm>
            <a:off x="914399" y="1443644"/>
            <a:ext cx="8949561" cy="52513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97D685-FA69-FE31-682E-CD17C4E96218}"/>
              </a:ext>
            </a:extLst>
          </p:cNvPr>
          <p:cNvSpPr txBox="1"/>
          <p:nvPr/>
        </p:nvSpPr>
        <p:spPr>
          <a:xfrm>
            <a:off x="9863960" y="2730512"/>
            <a:ext cx="21428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GEOG 463 extra credit:</a:t>
            </a:r>
          </a:p>
          <a:p>
            <a:r>
              <a:rPr lang="en-US" sz="2400" dirty="0"/>
              <a:t>1% added to your final grade for attending this workshop!!</a:t>
            </a:r>
          </a:p>
        </p:txBody>
      </p:sp>
    </p:spTree>
    <p:extLst>
      <p:ext uri="{BB962C8B-B14F-4D97-AF65-F5344CB8AC3E}">
        <p14:creationId xmlns:p14="http://schemas.microsoft.com/office/powerpoint/2010/main" val="415578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249A0-10A8-6392-95D7-C94DAA9E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Scholarly search engines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172DDE-666D-8274-4835-BF6F93C5E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995" y="2831974"/>
            <a:ext cx="4562902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9CA391-8801-5131-23ED-82C9F0D55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329" y="1164512"/>
            <a:ext cx="4519052" cy="15088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2E79D0-42B9-C303-8146-3380F39EF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79" y="4819345"/>
            <a:ext cx="8900931" cy="18746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0B3A44-37EB-68F4-801D-AA8FF963E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79" y="1917574"/>
            <a:ext cx="538492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1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123CA-2082-2BEB-B4AD-5D89E52D7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4DDB3-DBDC-F402-C273-F78F758A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Articles: OSU Library Workshop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144F5-7346-2079-9FD9-919B2AA9F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54480"/>
            <a:ext cx="8728607" cy="5116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632220-8E98-AED4-FD82-59071901748A}"/>
              </a:ext>
            </a:extLst>
          </p:cNvPr>
          <p:cNvSpPr txBox="1"/>
          <p:nvPr/>
        </p:nvSpPr>
        <p:spPr>
          <a:xfrm>
            <a:off x="9863960" y="2730512"/>
            <a:ext cx="21428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GEOG 463 extra credit:</a:t>
            </a:r>
          </a:p>
          <a:p>
            <a:r>
              <a:rPr lang="en-US" sz="2400" dirty="0"/>
              <a:t>1% added to your final grade for attending this workshop!!</a:t>
            </a:r>
          </a:p>
        </p:txBody>
      </p:sp>
    </p:spTree>
    <p:extLst>
      <p:ext uri="{BB962C8B-B14F-4D97-AF65-F5344CB8AC3E}">
        <p14:creationId xmlns:p14="http://schemas.microsoft.com/office/powerpoint/2010/main" val="177152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58DB2-5CBA-D656-8998-2D5BEEAE0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CDF2-8953-E21A-E59C-72A2B53AB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 management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EE0E78-D228-406C-590A-95955CE4C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191" y="0"/>
            <a:ext cx="529936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C6F038-6D0E-5C2D-8628-9FE187609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83" y="2382982"/>
            <a:ext cx="6151708" cy="307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66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65393-C504-D7B1-344F-D4A424EED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B5ACA-5A67-FDFC-F3C4-F40250BC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II. Reading Papers Critically </a:t>
            </a:r>
          </a:p>
        </p:txBody>
      </p:sp>
      <p:pic>
        <p:nvPicPr>
          <p:cNvPr id="2050" name="Picture 2" descr="PHD Comics: Academics don't read">
            <a:extLst>
              <a:ext uri="{FF2B5EF4-FFF2-40B4-BE49-F238E27FC236}">
                <a16:creationId xmlns:a16="http://schemas.microsoft.com/office/drawing/2014/main" id="{45F1753E-D401-E200-5B4B-61BC8AE87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9" y="2671762"/>
            <a:ext cx="9144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289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D0D9E6-2480-3850-BAC8-F90C9B859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 dirty="0"/>
              <a:t>Why is it important to read the literature?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F8E862-395C-5ED8-A4A2-95E33214D1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1193493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156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36D9A-77D1-CBD8-5EF3-8C3BA1EF8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99475-A416-D6B1-22CE-FD7A92646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paper 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2D290-8ACA-8768-EDED-5D60522A5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Materials and methods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Discussion</a:t>
            </a:r>
          </a:p>
          <a:p>
            <a:r>
              <a:rPr lang="en-US" dirty="0"/>
              <a:t>Acknowledgements</a:t>
            </a:r>
          </a:p>
          <a:p>
            <a:r>
              <a:rPr lang="en-US" dirty="0"/>
              <a:t>References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FACD6-D298-9A51-AD93-1AF6871B1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42134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BC8EF5-884F-706A-31CA-B1D338BA4688}"/>
              </a:ext>
            </a:extLst>
          </p:cNvPr>
          <p:cNvSpPr txBox="1"/>
          <p:nvPr/>
        </p:nvSpPr>
        <p:spPr>
          <a:xfrm>
            <a:off x="838200" y="5578998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steps of the scientific method belong in each paper section?</a:t>
            </a:r>
          </a:p>
        </p:txBody>
      </p:sp>
    </p:spTree>
    <p:extLst>
      <p:ext uri="{BB962C8B-B14F-4D97-AF65-F5344CB8AC3E}">
        <p14:creationId xmlns:p14="http://schemas.microsoft.com/office/powerpoint/2010/main" val="93906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68C1-383B-B5B2-7BDB-FD2C9A4BA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0359E-6467-8B30-6F05-E56A8D8D7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80A508-7149-FE52-6E31-701E5E9A7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9" y="0"/>
            <a:ext cx="117934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02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E604D-DE9E-6218-875E-123492A8E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D7161-F0BC-B93F-A4CF-DBA5B532E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46576" cy="435133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Categorizing, evaluating, finding,  and organizing sources (20 min)</a:t>
            </a:r>
          </a:p>
          <a:p>
            <a:pPr>
              <a:spcAft>
                <a:spcPts val="1200"/>
              </a:spcAft>
            </a:pPr>
            <a:r>
              <a:rPr lang="en-US" dirty="0"/>
              <a:t>Critically reading papers (20 min)</a:t>
            </a:r>
          </a:p>
          <a:p>
            <a:pPr>
              <a:spcAft>
                <a:spcPts val="1200"/>
              </a:spcAft>
            </a:pPr>
            <a:r>
              <a:rPr lang="en-US" dirty="0"/>
              <a:t>Writing scientifically (20 min)</a:t>
            </a:r>
          </a:p>
          <a:p>
            <a:pPr>
              <a:spcAft>
                <a:spcPts val="1200"/>
              </a:spcAft>
            </a:pPr>
            <a:r>
              <a:rPr lang="en-US" dirty="0"/>
              <a:t>Structuring a white paper (20 min)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E6A1F0-2E9D-E399-7565-AB39116A2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776" y="2039215"/>
            <a:ext cx="5670960" cy="245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4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96452-4B2E-B983-2D43-37CFEA80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ask yourself while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A2AAE-D7B5-BAC1-B0E9-743462592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organization of the article satisfactory?</a:t>
            </a:r>
          </a:p>
          <a:p>
            <a:r>
              <a:rPr lang="en-US" dirty="0"/>
              <a:t>Does the introduction set the manuscript in an appropriate context and show how it builds on previous work on the subject?</a:t>
            </a:r>
          </a:p>
          <a:p>
            <a:r>
              <a:rPr lang="en-US" dirty="0"/>
              <a:t>Are the methods correctly described and sufficiently informative to allow replication of the research?</a:t>
            </a:r>
          </a:p>
          <a:p>
            <a:r>
              <a:rPr lang="en-US" dirty="0"/>
              <a:t>Are the data analyzed using the appropriate statistical methods?</a:t>
            </a:r>
          </a:p>
          <a:p>
            <a:r>
              <a:rPr lang="en-US" dirty="0"/>
              <a:t>Are the authors’ claims supported by the evidence provided?</a:t>
            </a:r>
          </a:p>
          <a:p>
            <a:r>
              <a:rPr lang="en-US" dirty="0"/>
              <a:t>Are the interpretations and conclusions sound, justified by the data and consistent with the paper’s objectives?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1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7E7E68-C76A-A4E4-4B3A-0E7746F3F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68349"/>
            <a:ext cx="8839200" cy="632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97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8DC20-0871-3289-DDFA-5873F1D2B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6C8F-6840-440B-AE00-4BC0E701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III. Scientific Writing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81187-0681-F8FA-7E24-DCE16CCB4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2717222"/>
            <a:ext cx="9144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49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885620-F383-B282-9A20-EB9DF174C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848" y="177673"/>
            <a:ext cx="7970304" cy="650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20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E4D08-ED74-E38E-B70A-7EFAF84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writing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BBD301-A6B1-B356-EEB4-6A6FA41576B9}"/>
              </a:ext>
            </a:extLst>
          </p:cNvPr>
          <p:cNvSpPr txBox="1"/>
          <p:nvPr/>
        </p:nvSpPr>
        <p:spPr>
          <a:xfrm>
            <a:off x="838199" y="1614196"/>
            <a:ext cx="8428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we think the writing process should be: </a:t>
            </a:r>
            <a:r>
              <a:rPr lang="en-US" sz="2800" b="1" dirty="0"/>
              <a:t>linear.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6D265-8B4B-A11A-9B61-F1AD93689A83}"/>
              </a:ext>
            </a:extLst>
          </p:cNvPr>
          <p:cNvSpPr txBox="1"/>
          <p:nvPr/>
        </p:nvSpPr>
        <p:spPr>
          <a:xfrm>
            <a:off x="838199" y="3904487"/>
            <a:ext cx="7636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the writing process actually is: </a:t>
            </a:r>
            <a:r>
              <a:rPr lang="en-US" sz="2800" b="1" dirty="0"/>
              <a:t>iterative</a:t>
            </a:r>
            <a:r>
              <a:rPr lang="en-US" sz="28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752B9C-7F78-1EFF-AAC2-C365F8E6889D}"/>
              </a:ext>
            </a:extLst>
          </p:cNvPr>
          <p:cNvSpPr txBox="1"/>
          <p:nvPr/>
        </p:nvSpPr>
        <p:spPr>
          <a:xfrm>
            <a:off x="838199" y="2708929"/>
            <a:ext cx="153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Prewriting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47C6CF-BD73-2C38-AFD3-FDC5F76F38D7}"/>
              </a:ext>
            </a:extLst>
          </p:cNvPr>
          <p:cNvSpPr txBox="1"/>
          <p:nvPr/>
        </p:nvSpPr>
        <p:spPr>
          <a:xfrm>
            <a:off x="2993569" y="2708927"/>
            <a:ext cx="1343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Drafting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A21044-294C-F35B-DF0F-B7E303F50EDF}"/>
              </a:ext>
            </a:extLst>
          </p:cNvPr>
          <p:cNvSpPr txBox="1"/>
          <p:nvPr/>
        </p:nvSpPr>
        <p:spPr>
          <a:xfrm>
            <a:off x="4962328" y="2706624"/>
            <a:ext cx="1343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Revising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F20506-2010-A8FE-71B4-383507324A21}"/>
              </a:ext>
            </a:extLst>
          </p:cNvPr>
          <p:cNvSpPr txBox="1"/>
          <p:nvPr/>
        </p:nvSpPr>
        <p:spPr>
          <a:xfrm>
            <a:off x="6931085" y="2708926"/>
            <a:ext cx="1343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Editing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ECBAA-1FDB-C050-F2B6-46DFA3874C0B}"/>
              </a:ext>
            </a:extLst>
          </p:cNvPr>
          <p:cNvSpPr txBox="1"/>
          <p:nvPr/>
        </p:nvSpPr>
        <p:spPr>
          <a:xfrm>
            <a:off x="8899842" y="2708926"/>
            <a:ext cx="1825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Publication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1BF2B3-677F-0918-C7E8-25643977AA96}"/>
              </a:ext>
            </a:extLst>
          </p:cNvPr>
          <p:cNvCxnSpPr>
            <a:cxnSpLocks/>
          </p:cNvCxnSpPr>
          <p:nvPr/>
        </p:nvCxnSpPr>
        <p:spPr>
          <a:xfrm flipV="1">
            <a:off x="2435291" y="2953512"/>
            <a:ext cx="625151" cy="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864174-B87C-9C67-7D61-E5AB41C049B9}"/>
              </a:ext>
            </a:extLst>
          </p:cNvPr>
          <p:cNvCxnSpPr/>
          <p:nvPr/>
        </p:nvCxnSpPr>
        <p:spPr>
          <a:xfrm flipV="1">
            <a:off x="4324736" y="2953512"/>
            <a:ext cx="625151" cy="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A72D98-E7D5-EC91-EDD0-9EEAC8108C96}"/>
              </a:ext>
            </a:extLst>
          </p:cNvPr>
          <p:cNvCxnSpPr/>
          <p:nvPr/>
        </p:nvCxnSpPr>
        <p:spPr>
          <a:xfrm flipV="1">
            <a:off x="6338592" y="2953512"/>
            <a:ext cx="625151" cy="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CB4D959-DF4D-4504-014F-620AA47FBE2E}"/>
              </a:ext>
            </a:extLst>
          </p:cNvPr>
          <p:cNvCxnSpPr/>
          <p:nvPr/>
        </p:nvCxnSpPr>
        <p:spPr>
          <a:xfrm flipV="1">
            <a:off x="8282465" y="2953512"/>
            <a:ext cx="625151" cy="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8D82585-C641-4417-A0A6-A103EB686697}"/>
              </a:ext>
            </a:extLst>
          </p:cNvPr>
          <p:cNvSpPr txBox="1"/>
          <p:nvPr/>
        </p:nvSpPr>
        <p:spPr>
          <a:xfrm>
            <a:off x="1568602" y="4536054"/>
            <a:ext cx="425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Revisions from coauthors and colleagues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D4D746-79B8-4650-484C-3AB0857C5153}"/>
              </a:ext>
            </a:extLst>
          </p:cNvPr>
          <p:cNvSpPr txBox="1"/>
          <p:nvPr/>
        </p:nvSpPr>
        <p:spPr>
          <a:xfrm>
            <a:off x="2401076" y="6070749"/>
            <a:ext cx="429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Revisions from peer reviewers and editors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239C36-6617-C06A-1F15-EE5279A48362}"/>
              </a:ext>
            </a:extLst>
          </p:cNvPr>
          <p:cNvSpPr txBox="1"/>
          <p:nvPr/>
        </p:nvSpPr>
        <p:spPr>
          <a:xfrm>
            <a:off x="870857" y="5311603"/>
            <a:ext cx="153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Prewriting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768918-5B1D-E2B9-4C82-9FF11924041D}"/>
              </a:ext>
            </a:extLst>
          </p:cNvPr>
          <p:cNvSpPr txBox="1"/>
          <p:nvPr/>
        </p:nvSpPr>
        <p:spPr>
          <a:xfrm>
            <a:off x="3026227" y="5311601"/>
            <a:ext cx="1343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Drafting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E4F4A9-7BA7-2CDB-5403-589AF815D070}"/>
              </a:ext>
            </a:extLst>
          </p:cNvPr>
          <p:cNvSpPr txBox="1"/>
          <p:nvPr/>
        </p:nvSpPr>
        <p:spPr>
          <a:xfrm>
            <a:off x="4994986" y="5309298"/>
            <a:ext cx="1343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Revising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562C87-364D-98E4-BCA2-5130B363A5EB}"/>
              </a:ext>
            </a:extLst>
          </p:cNvPr>
          <p:cNvSpPr txBox="1"/>
          <p:nvPr/>
        </p:nvSpPr>
        <p:spPr>
          <a:xfrm>
            <a:off x="6963743" y="5311600"/>
            <a:ext cx="1343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Editing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2EEBB2-8AF1-3996-5DE2-FD3332F25049}"/>
              </a:ext>
            </a:extLst>
          </p:cNvPr>
          <p:cNvSpPr txBox="1"/>
          <p:nvPr/>
        </p:nvSpPr>
        <p:spPr>
          <a:xfrm>
            <a:off x="8932500" y="5311600"/>
            <a:ext cx="1825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Publication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10E69D1-1145-34B8-4BC3-1C6B2811CAF4}"/>
              </a:ext>
            </a:extLst>
          </p:cNvPr>
          <p:cNvCxnSpPr>
            <a:cxnSpLocks/>
          </p:cNvCxnSpPr>
          <p:nvPr/>
        </p:nvCxnSpPr>
        <p:spPr>
          <a:xfrm flipV="1">
            <a:off x="2467949" y="5556186"/>
            <a:ext cx="625151" cy="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863FDB3-5076-147A-D1DD-BA7C0451B0F8}"/>
              </a:ext>
            </a:extLst>
          </p:cNvPr>
          <p:cNvCxnSpPr/>
          <p:nvPr/>
        </p:nvCxnSpPr>
        <p:spPr>
          <a:xfrm flipV="1">
            <a:off x="4357394" y="5556186"/>
            <a:ext cx="625151" cy="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9A3968E-A74F-B392-7521-5C343A276C8A}"/>
              </a:ext>
            </a:extLst>
          </p:cNvPr>
          <p:cNvCxnSpPr/>
          <p:nvPr/>
        </p:nvCxnSpPr>
        <p:spPr>
          <a:xfrm flipV="1">
            <a:off x="6371250" y="5556186"/>
            <a:ext cx="625151" cy="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F0BE4-E8E6-4101-EBD9-5700AC2C1DDA}"/>
              </a:ext>
            </a:extLst>
          </p:cNvPr>
          <p:cNvCxnSpPr/>
          <p:nvPr/>
        </p:nvCxnSpPr>
        <p:spPr>
          <a:xfrm flipV="1">
            <a:off x="8315123" y="5556186"/>
            <a:ext cx="625151" cy="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F3006EE3-7648-D141-AF60-A055AEFB2135}"/>
              </a:ext>
            </a:extLst>
          </p:cNvPr>
          <p:cNvCxnSpPr>
            <a:cxnSpLocks/>
            <a:stCxn id="31" idx="0"/>
            <a:endCxn id="29" idx="0"/>
          </p:cNvCxnSpPr>
          <p:nvPr/>
        </p:nvCxnSpPr>
        <p:spPr>
          <a:xfrm rot="16200000" flipH="1" flipV="1">
            <a:off x="3650226" y="3295038"/>
            <a:ext cx="2305" cy="4030823"/>
          </a:xfrm>
          <a:prstGeom prst="curvedConnector3">
            <a:avLst>
              <a:gd name="adj1" fmla="val -17658091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CA765753-F6B4-3813-6FCC-E53EBCE99225}"/>
              </a:ext>
            </a:extLst>
          </p:cNvPr>
          <p:cNvCxnSpPr>
            <a:cxnSpLocks/>
            <a:stCxn id="32" idx="2"/>
            <a:endCxn id="29" idx="2"/>
          </p:cNvCxnSpPr>
          <p:nvPr/>
        </p:nvCxnSpPr>
        <p:spPr>
          <a:xfrm rot="5400000">
            <a:off x="4635756" y="2773476"/>
            <a:ext cx="3" cy="5999580"/>
          </a:xfrm>
          <a:prstGeom prst="curvedConnector3">
            <a:avLst>
              <a:gd name="adj1" fmla="val 762010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20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6" grpId="0"/>
      <p:bldP spid="27" grpId="0"/>
      <p:bldP spid="29" grpId="0"/>
      <p:bldP spid="30" grpId="0"/>
      <p:bldP spid="31" grpId="0"/>
      <p:bldP spid="32" grpId="0"/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A59A0-E5DC-9099-DD94-1B075F722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F4B8-B68A-D02B-A044-F294D00B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181F1-DAF5-CD11-6C1D-FD4BB7B3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310"/>
            <a:ext cx="9671613" cy="4945565"/>
          </a:xfrm>
        </p:spPr>
        <p:txBody>
          <a:bodyPr>
            <a:normAutofit/>
          </a:bodyPr>
          <a:lstStyle/>
          <a:p>
            <a:r>
              <a:rPr lang="en-US" dirty="0"/>
              <a:t>Past tense, active voice, personal</a:t>
            </a:r>
          </a:p>
          <a:p>
            <a:pPr lvl="1"/>
            <a:r>
              <a:rPr lang="en-US" dirty="0"/>
              <a:t>“</a:t>
            </a:r>
            <a:r>
              <a:rPr lang="en-US" u="sng" dirty="0"/>
              <a:t>We conducted an experiment</a:t>
            </a:r>
            <a:r>
              <a:rPr lang="en-US" dirty="0"/>
              <a:t> to measure the effects of ultraviolet radiation on the productivity of marine phytoplankton.”</a:t>
            </a:r>
          </a:p>
          <a:p>
            <a:r>
              <a:rPr lang="en-US" dirty="0"/>
              <a:t>Present tense, active voice, personal</a:t>
            </a:r>
          </a:p>
          <a:p>
            <a:pPr lvl="1"/>
            <a:r>
              <a:rPr lang="en-US" dirty="0"/>
              <a:t>“</a:t>
            </a:r>
            <a:r>
              <a:rPr lang="en-US" u="sng" dirty="0"/>
              <a:t>We conduct an experiment </a:t>
            </a:r>
            <a:r>
              <a:rPr lang="en-US" dirty="0"/>
              <a:t>to measure the effects of ultraviolet radiation on the productivity of marine phytoplankton.”</a:t>
            </a:r>
          </a:p>
          <a:p>
            <a:r>
              <a:rPr lang="en-US" dirty="0"/>
              <a:t>Past tense, passive voice, personal</a:t>
            </a:r>
          </a:p>
          <a:p>
            <a:pPr lvl="1"/>
            <a:r>
              <a:rPr lang="en-US" dirty="0"/>
              <a:t>“</a:t>
            </a:r>
            <a:r>
              <a:rPr lang="en-US" u="sng" dirty="0"/>
              <a:t>An experiment was conducted by us </a:t>
            </a:r>
            <a:r>
              <a:rPr lang="en-US" dirty="0"/>
              <a:t>to measure the effects of ultraviolet radiation on the productivity of marine phytoplankton.”</a:t>
            </a:r>
          </a:p>
          <a:p>
            <a:r>
              <a:rPr lang="en-US" dirty="0"/>
              <a:t>Past tense, passive voice, impersonal</a:t>
            </a:r>
          </a:p>
          <a:p>
            <a:pPr lvl="1"/>
            <a:r>
              <a:rPr lang="en-US" dirty="0"/>
              <a:t>“</a:t>
            </a:r>
            <a:r>
              <a:rPr lang="en-US" u="sng" dirty="0"/>
              <a:t>An experiment was conducted </a:t>
            </a:r>
            <a:r>
              <a:rPr lang="en-US" dirty="0"/>
              <a:t>to measure the effects of ultraviolet radiation on the productivity of marine phytoplankton.”</a:t>
            </a:r>
          </a:p>
        </p:txBody>
      </p:sp>
      <p:pic>
        <p:nvPicPr>
          <p:cNvPr id="10" name="Graphic 9" descr="Thumbs up sign with solid fill">
            <a:extLst>
              <a:ext uri="{FF2B5EF4-FFF2-40B4-BE49-F238E27FC236}">
                <a16:creationId xmlns:a16="http://schemas.microsoft.com/office/drawing/2014/main" id="{CC47350E-9BEF-69E4-8720-D8E23263F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244" y="1818009"/>
            <a:ext cx="914400" cy="914400"/>
          </a:xfrm>
          <a:prstGeom prst="rect">
            <a:avLst/>
          </a:prstGeom>
        </p:spPr>
      </p:pic>
      <p:pic>
        <p:nvPicPr>
          <p:cNvPr id="12" name="Graphic 11" descr="Thumbs Down with solid fill">
            <a:extLst>
              <a:ext uri="{FF2B5EF4-FFF2-40B4-BE49-F238E27FC236}">
                <a16:creationId xmlns:a16="http://schemas.microsoft.com/office/drawing/2014/main" id="{2FF34695-585E-35AC-89BF-9AED7A261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0244" y="3141874"/>
            <a:ext cx="914400" cy="914400"/>
          </a:xfrm>
          <a:prstGeom prst="rect">
            <a:avLst/>
          </a:prstGeom>
        </p:spPr>
      </p:pic>
      <p:pic>
        <p:nvPicPr>
          <p:cNvPr id="13" name="Graphic 12" descr="Thumbs up sign with solid fill">
            <a:extLst>
              <a:ext uri="{FF2B5EF4-FFF2-40B4-BE49-F238E27FC236}">
                <a16:creationId xmlns:a16="http://schemas.microsoft.com/office/drawing/2014/main" id="{FA97F7C2-1E83-E82C-DD9D-B53B78472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244" y="5639700"/>
            <a:ext cx="914400" cy="914400"/>
          </a:xfrm>
          <a:prstGeom prst="rect">
            <a:avLst/>
          </a:prstGeom>
        </p:spPr>
      </p:pic>
      <p:pic>
        <p:nvPicPr>
          <p:cNvPr id="14" name="Graphic 13" descr="Thumbs Down with solid fill">
            <a:extLst>
              <a:ext uri="{FF2B5EF4-FFF2-40B4-BE49-F238E27FC236}">
                <a16:creationId xmlns:a16="http://schemas.microsoft.com/office/drawing/2014/main" id="{F22CAD93-3322-689C-5ED0-6593A153D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0244" y="44086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6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E3E59-3071-4FAF-A948-0ECDD5E29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Latin phrases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E7BDF-9449-BB02-D133-BAB0E22AB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879"/>
            <a:ext cx="10515600" cy="5184776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/>
              <a:t>et al.</a:t>
            </a:r>
            <a:r>
              <a:rPr lang="en-US" dirty="0"/>
              <a:t> = </a:t>
            </a:r>
            <a:r>
              <a:rPr lang="en-US" i="1" dirty="0"/>
              <a:t>et alia</a:t>
            </a:r>
            <a:r>
              <a:rPr lang="en-US" dirty="0"/>
              <a:t> = and others</a:t>
            </a:r>
          </a:p>
          <a:p>
            <a:pPr lvl="1"/>
            <a:r>
              <a:rPr lang="en-US" dirty="0"/>
              <a:t>Used to replace multiple names, especially in bibliographic information</a:t>
            </a:r>
          </a:p>
          <a:p>
            <a:r>
              <a:rPr lang="en-US" i="1" dirty="0"/>
              <a:t>i.e.</a:t>
            </a:r>
            <a:r>
              <a:rPr lang="en-US" dirty="0"/>
              <a:t> = </a:t>
            </a:r>
            <a:r>
              <a:rPr lang="en-US" i="1" dirty="0"/>
              <a:t>id est</a:t>
            </a:r>
            <a:r>
              <a:rPr lang="en-US" dirty="0"/>
              <a:t> = that is/in essence/in other words</a:t>
            </a:r>
          </a:p>
          <a:p>
            <a:pPr lvl="1"/>
            <a:r>
              <a:rPr lang="en-US" dirty="0"/>
              <a:t>Used to provide a further definition or clarification</a:t>
            </a:r>
          </a:p>
          <a:p>
            <a:r>
              <a:rPr lang="en-US" i="1" dirty="0"/>
              <a:t>e.g.</a:t>
            </a:r>
            <a:r>
              <a:rPr lang="en-US" dirty="0"/>
              <a:t> = </a:t>
            </a:r>
            <a:r>
              <a:rPr lang="en-US" i="1" dirty="0"/>
              <a:t>exempli gratia</a:t>
            </a:r>
            <a:r>
              <a:rPr lang="en-US" dirty="0"/>
              <a:t> = for example</a:t>
            </a:r>
          </a:p>
          <a:p>
            <a:pPr lvl="1"/>
            <a:r>
              <a:rPr lang="en-US" dirty="0"/>
              <a:t>Used to provide supporting examples that are not exhaustive</a:t>
            </a:r>
          </a:p>
          <a:p>
            <a:r>
              <a:rPr lang="en-US" i="1" dirty="0"/>
              <a:t>sensu</a:t>
            </a:r>
            <a:r>
              <a:rPr lang="en-US" dirty="0"/>
              <a:t> = in the sense of</a:t>
            </a:r>
          </a:p>
          <a:p>
            <a:pPr lvl="1"/>
            <a:r>
              <a:rPr lang="en-US" dirty="0"/>
              <a:t>Used to denote intended meaning or refer to an authority</a:t>
            </a:r>
          </a:p>
          <a:p>
            <a:r>
              <a:rPr lang="en-US" i="1" dirty="0"/>
              <a:t>a priori </a:t>
            </a:r>
            <a:r>
              <a:rPr lang="en-US" dirty="0"/>
              <a:t>= from what is earlier</a:t>
            </a:r>
          </a:p>
          <a:p>
            <a:pPr lvl="1"/>
            <a:r>
              <a:rPr lang="en-US" dirty="0"/>
              <a:t>Used to describe knowledge that comes from the power of reasoning based on self-evident truths</a:t>
            </a:r>
          </a:p>
          <a:p>
            <a:r>
              <a:rPr lang="en-US" i="1" dirty="0"/>
              <a:t>a posteriori</a:t>
            </a:r>
            <a:r>
              <a:rPr lang="en-US" dirty="0"/>
              <a:t> = from what is later</a:t>
            </a:r>
          </a:p>
          <a:p>
            <a:pPr lvl="1"/>
            <a:r>
              <a:rPr lang="en-US" dirty="0"/>
              <a:t>Used to describe knowledge based solely on personal experience, experimentation, or observation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72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.e. vs. e.g: Difference and Use (With Examples in Sentences) |  YourDictionary">
            <a:extLst>
              <a:ext uri="{FF2B5EF4-FFF2-40B4-BE49-F238E27FC236}">
                <a16:creationId xmlns:a16="http://schemas.microsoft.com/office/drawing/2014/main" id="{984D2266-D41A-36D0-D8B7-F107BD792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4313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885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123E6-BCBF-F20B-F2A4-28477EA5E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writing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08EF8-8C26-BA9A-39FD-AAC0B588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Methods – easiest to write, some citations</a:t>
            </a:r>
          </a:p>
          <a:p>
            <a:pPr lvl="1"/>
            <a:r>
              <a:rPr lang="en-US" dirty="0"/>
              <a:t>Grandma Meunier: “The hardest part of any job is getting started!”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Results – next easiest to write, minimal citations</a:t>
            </a:r>
          </a:p>
          <a:p>
            <a:pPr lvl="1"/>
            <a:r>
              <a:rPr lang="en-US" dirty="0"/>
              <a:t>Dedicate about 1 paragraph to each figure and table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Discussion – second hardest to write, considerable citations</a:t>
            </a:r>
          </a:p>
          <a:p>
            <a:pPr lvl="1"/>
            <a:r>
              <a:rPr lang="en-US" dirty="0"/>
              <a:t>Start narrow and end broad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Introduction – hardest to write, maximum citations</a:t>
            </a:r>
          </a:p>
          <a:p>
            <a:pPr lvl="1"/>
            <a:r>
              <a:rPr lang="en-US" dirty="0"/>
              <a:t>Start broad and end narrow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Abstract – summarize everything, no citations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254662F-9B27-D5F8-1DAD-E6F4DFD98508}"/>
              </a:ext>
            </a:extLst>
          </p:cNvPr>
          <p:cNvSpPr/>
          <p:nvPr/>
        </p:nvSpPr>
        <p:spPr>
          <a:xfrm>
            <a:off x="10908145" y="3805381"/>
            <a:ext cx="731520" cy="731520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742F668A-CAFE-7ADC-3956-80A366BD51D3}"/>
              </a:ext>
            </a:extLst>
          </p:cNvPr>
          <p:cNvSpPr/>
          <p:nvPr/>
        </p:nvSpPr>
        <p:spPr>
          <a:xfrm rot="10800000">
            <a:off x="10908145" y="4671838"/>
            <a:ext cx="731520" cy="731520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7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AE32C-F5C0-A062-6133-9FB61426D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AA6B-729C-A5AA-5A82-45AC795C3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IV. White Papers</a:t>
            </a:r>
          </a:p>
        </p:txBody>
      </p:sp>
      <p:pic>
        <p:nvPicPr>
          <p:cNvPr id="4098" name="Picture 2" descr="PHD Comics: Cecilia in Thesisland, Pt. 3: To be sure, this is generally  what happens when you think">
            <a:extLst>
              <a:ext uri="{FF2B5EF4-FFF2-40B4-BE49-F238E27FC236}">
                <a16:creationId xmlns:a16="http://schemas.microsoft.com/office/drawing/2014/main" id="{A2DA3D6C-90BB-60BB-C123-56EEFA55E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82" y="2671762"/>
            <a:ext cx="9144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359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76AE6-8C5F-0B25-5D7B-71617694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I. Scientific Sources</a:t>
            </a:r>
          </a:p>
        </p:txBody>
      </p:sp>
      <p:pic>
        <p:nvPicPr>
          <p:cNvPr id="3074" name="Picture 2" descr="PHD Comics: Read the abstract...">
            <a:extLst>
              <a:ext uri="{FF2B5EF4-FFF2-40B4-BE49-F238E27FC236}">
                <a16:creationId xmlns:a16="http://schemas.microsoft.com/office/drawing/2014/main" id="{FBEA8A38-7E84-E2D9-A2CA-080329760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2566986"/>
            <a:ext cx="9144000" cy="413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746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571F-6528-5FC9-08CB-150956A1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white paper?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A9C17-D032-7136-3B0F-2494F823F6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Purpose</a:t>
            </a:r>
          </a:p>
          <a:p>
            <a:r>
              <a:rPr lang="en-US" dirty="0"/>
              <a:t>Document that describes a problem, proposes solutions, and makes recommendations for a </a:t>
            </a:r>
            <a:r>
              <a:rPr lang="en-US" b="1" dirty="0"/>
              <a:t>specific audience</a:t>
            </a:r>
          </a:p>
          <a:p>
            <a:pPr lvl="1"/>
            <a:r>
              <a:rPr lang="en-US" dirty="0"/>
              <a:t>Informative</a:t>
            </a:r>
          </a:p>
          <a:p>
            <a:pPr lvl="1"/>
            <a:r>
              <a:rPr lang="en-US" dirty="0"/>
              <a:t>Authoritative</a:t>
            </a:r>
          </a:p>
          <a:p>
            <a:pPr lvl="1"/>
            <a:r>
              <a:rPr lang="en-US" dirty="0"/>
              <a:t>Persuasive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E4085-AAE0-DF64-9E6E-85C3DE2BDD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Audience</a:t>
            </a:r>
          </a:p>
          <a:p>
            <a:r>
              <a:rPr lang="en-US" dirty="0"/>
              <a:t>In our case, these will be real stakeholders of </a:t>
            </a:r>
            <a:r>
              <a:rPr lang="en-US" b="1" dirty="0"/>
              <a:t>your choosing</a:t>
            </a:r>
          </a:p>
          <a:p>
            <a:pPr lvl="1"/>
            <a:r>
              <a:rPr lang="en-US" dirty="0"/>
              <a:t>Resource users</a:t>
            </a:r>
          </a:p>
          <a:p>
            <a:pPr lvl="1"/>
            <a:r>
              <a:rPr lang="en-US" dirty="0"/>
              <a:t>Legislators</a:t>
            </a:r>
          </a:p>
          <a:p>
            <a:pPr lvl="1"/>
            <a:r>
              <a:rPr lang="en-US" dirty="0"/>
              <a:t>Agency employees</a:t>
            </a:r>
          </a:p>
          <a:p>
            <a:pPr lvl="1"/>
            <a:r>
              <a:rPr lang="en-US" dirty="0"/>
              <a:t>Non-governmental organizations</a:t>
            </a:r>
          </a:p>
          <a:p>
            <a:pPr lvl="1"/>
            <a:r>
              <a:rPr lang="en-US" dirty="0"/>
              <a:t>Environmental scientists</a:t>
            </a:r>
          </a:p>
        </p:txBody>
      </p:sp>
    </p:spTree>
    <p:extLst>
      <p:ext uri="{BB962C8B-B14F-4D97-AF65-F5344CB8AC3E}">
        <p14:creationId xmlns:p14="http://schemas.microsoft.com/office/powerpoint/2010/main" val="53138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FD560-1017-156E-60FC-EFC680831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CAF47-EB59-AF0F-466B-54554EDFD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white paper?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03CD-EA16-E841-24BA-E702A7A384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Tone and Style</a:t>
            </a:r>
          </a:p>
          <a:p>
            <a:r>
              <a:rPr lang="en-US" dirty="0"/>
              <a:t>Although you’re advocating for a specific position, you should write </a:t>
            </a:r>
            <a:r>
              <a:rPr lang="en-US" b="1" dirty="0"/>
              <a:t>objectively</a:t>
            </a:r>
          </a:p>
          <a:p>
            <a:pPr lvl="1"/>
            <a:r>
              <a:rPr lang="en-US" dirty="0"/>
              <a:t>No opinions or perspectives</a:t>
            </a:r>
          </a:p>
          <a:p>
            <a:pPr lvl="1"/>
            <a:r>
              <a:rPr lang="en-US" dirty="0"/>
              <a:t>Present facts substantiated by evidence, figures, tables, and 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026EBA-B3D8-7A6A-5BEE-02455A471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5407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Format</a:t>
            </a:r>
          </a:p>
          <a:p>
            <a:r>
              <a:rPr lang="en-US" dirty="0"/>
              <a:t>Eight component sections</a:t>
            </a:r>
          </a:p>
          <a:p>
            <a:r>
              <a:rPr lang="en-US" dirty="0"/>
              <a:t>12-15 pages in length</a:t>
            </a:r>
          </a:p>
          <a:p>
            <a:pPr lvl="1"/>
            <a:r>
              <a:rPr lang="en-US" dirty="0"/>
              <a:t>Single-spaced</a:t>
            </a:r>
          </a:p>
          <a:p>
            <a:pPr lvl="1"/>
            <a:r>
              <a:rPr lang="en-US" dirty="0"/>
              <a:t>Not including references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41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98349-D46E-30C9-5F94-E41015065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0B2FB10-4FDF-23FD-B8CD-1CFD6FAD94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665684"/>
              </p:ext>
            </p:extLst>
          </p:nvPr>
        </p:nvGraphicFramePr>
        <p:xfrm>
          <a:off x="609600" y="1920240"/>
          <a:ext cx="10972800" cy="1659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41791" imgH="929436" progId="Excel.Sheet.12">
                  <p:embed/>
                </p:oleObj>
              </mc:Choice>
              <mc:Fallback>
                <p:oleObj name="Worksheet" r:id="rId2" imgW="6141791" imgH="92943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1920240"/>
                        <a:ext cx="10972800" cy="16591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4571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12425-3FC7-EC03-1370-1297C1499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14EEB-E59B-293D-CD35-AE5A99764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9D7B5BB-8C58-50D0-E421-4011610F12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8958454"/>
              </p:ext>
            </p:extLst>
          </p:nvPr>
        </p:nvGraphicFramePr>
        <p:xfrm>
          <a:off x="609600" y="1920240"/>
          <a:ext cx="10972800" cy="3621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41791" imgH="2026857" progId="Excel.Sheet.12">
                  <p:embed/>
                </p:oleObj>
              </mc:Choice>
              <mc:Fallback>
                <p:oleObj name="Worksheet" r:id="rId2" imgW="6141791" imgH="202685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1920240"/>
                        <a:ext cx="10972800" cy="36216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73E8718-CB05-B159-EFE4-577FF77EA160}"/>
              </a:ext>
            </a:extLst>
          </p:cNvPr>
          <p:cNvSpPr txBox="1"/>
          <p:nvPr/>
        </p:nvSpPr>
        <p:spPr>
          <a:xfrm>
            <a:off x="609600" y="5837381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Write this section last!</a:t>
            </a:r>
          </a:p>
        </p:txBody>
      </p:sp>
    </p:spTree>
    <p:extLst>
      <p:ext uri="{BB962C8B-B14F-4D97-AF65-F5344CB8AC3E}">
        <p14:creationId xmlns:p14="http://schemas.microsoft.com/office/powerpoint/2010/main" val="227533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C2143-5E31-BCA5-73BE-611352E6E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0B931-583A-5053-EF78-5BFD49A53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C0B8A11-5AE4-27DD-1F33-1254BE12F8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995673"/>
              </p:ext>
            </p:extLst>
          </p:nvPr>
        </p:nvGraphicFramePr>
        <p:xfrm>
          <a:off x="609600" y="1920240"/>
          <a:ext cx="10972800" cy="2966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41791" imgH="1661191" progId="Excel.Sheet.12">
                  <p:embed/>
                </p:oleObj>
              </mc:Choice>
              <mc:Fallback>
                <p:oleObj name="Worksheet" r:id="rId2" imgW="6141791" imgH="16611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1920240"/>
                        <a:ext cx="10972800" cy="2966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6718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BB68B-D218-B10F-55AD-11D517CE8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A6FA-953B-C293-0639-44705734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A3F36AF-F77D-0333-73C1-EAE2390CA6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393749"/>
              </p:ext>
            </p:extLst>
          </p:nvPr>
        </p:nvGraphicFramePr>
        <p:xfrm>
          <a:off x="609600" y="1920240"/>
          <a:ext cx="10972800" cy="3621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41791" imgH="2026857" progId="Excel.Sheet.12">
                  <p:embed/>
                </p:oleObj>
              </mc:Choice>
              <mc:Fallback>
                <p:oleObj name="Worksheet" r:id="rId2" imgW="6141791" imgH="202685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1920240"/>
                        <a:ext cx="10972800" cy="36216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7633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6047B-302E-29BF-03FA-D7C77FCF7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BDD0-9DB8-4A02-5815-2D199FD8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Description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F26CA74-05E2-C81C-DC93-04089DD309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110069"/>
              </p:ext>
            </p:extLst>
          </p:nvPr>
        </p:nvGraphicFramePr>
        <p:xfrm>
          <a:off x="609600" y="1473432"/>
          <a:ext cx="10972800" cy="5255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41791" imgH="2941446" progId="Excel.Sheet.12">
                  <p:embed/>
                </p:oleObj>
              </mc:Choice>
              <mc:Fallback>
                <p:oleObj name="Worksheet" r:id="rId2" imgW="6141791" imgH="294144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1473432"/>
                        <a:ext cx="10972800" cy="52552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0377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3B703-8472-0EC4-2195-05FCE332F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F207-0A08-F871-739A-C7A8AEEB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8502309-72D9-0366-B353-5808E93DD9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736150"/>
              </p:ext>
            </p:extLst>
          </p:nvPr>
        </p:nvGraphicFramePr>
        <p:xfrm>
          <a:off x="609600" y="1920240"/>
          <a:ext cx="10972800" cy="3621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41791" imgH="2026857" progId="Excel.Sheet.12">
                  <p:embed/>
                </p:oleObj>
              </mc:Choice>
              <mc:Fallback>
                <p:oleObj name="Worksheet" r:id="rId2" imgW="6141791" imgH="202685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1920240"/>
                        <a:ext cx="10972800" cy="36216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6565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75F33-4637-A110-50C1-02980797A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F8B10-2BC6-DC7F-00C7-051C2DE8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F0E8494-EB1F-CFAB-124D-672FC40402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6708131"/>
              </p:ext>
            </p:extLst>
          </p:nvPr>
        </p:nvGraphicFramePr>
        <p:xfrm>
          <a:off x="609600" y="1920240"/>
          <a:ext cx="10972800" cy="26403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41791" imgH="1478359" progId="Excel.Sheet.12">
                  <p:embed/>
                </p:oleObj>
              </mc:Choice>
              <mc:Fallback>
                <p:oleObj name="Worksheet" r:id="rId2" imgW="6141791" imgH="147835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1920240"/>
                        <a:ext cx="10972800" cy="26403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5351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97BFE-80CD-929B-8D20-BEA7CEB32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B7F0-0674-34E8-6B42-49110538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47CE162-EB5C-2E78-1592-C0892A385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181018"/>
              </p:ext>
            </p:extLst>
          </p:nvPr>
        </p:nvGraphicFramePr>
        <p:xfrm>
          <a:off x="609600" y="1920240"/>
          <a:ext cx="10972800" cy="167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41791" imgH="937071" progId="Excel.Sheet.12">
                  <p:embed/>
                </p:oleObj>
              </mc:Choice>
              <mc:Fallback>
                <p:oleObj name="Worksheet" r:id="rId2" imgW="6141791" imgH="9370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1920240"/>
                        <a:ext cx="10972800" cy="1673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864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63591-D706-D5ED-EFC2-41B7ACCB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 fontScale="90000"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Types of 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848B02-0F2A-C1F7-8036-774263827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092" y="73651"/>
            <a:ext cx="6693921" cy="671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49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E7982-F8B1-F0EA-5220-CA3E66A94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examples on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75377-D2CF-0CF7-0887-E183CF960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593" y="1828800"/>
            <a:ext cx="2467217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8B286B-B4EB-D881-82E0-28A25C17B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956" y="1828800"/>
            <a:ext cx="2152221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1D991E-ACAE-208D-3AC4-3AEB8387F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832" y="1828800"/>
            <a:ext cx="2222263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E11D9F-1CE9-62EA-E4E6-8F9DC7E4E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117" y="1828800"/>
            <a:ext cx="2257817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28657C-E614-C1D3-F5A7-F293E6C47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1828800"/>
            <a:ext cx="2124691" cy="2743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38EF85-6398-300B-2DF2-3746F3E11CC3}"/>
              </a:ext>
            </a:extLst>
          </p:cNvPr>
          <p:cNvSpPr txBox="1"/>
          <p:nvPr/>
        </p:nvSpPr>
        <p:spPr>
          <a:xfrm>
            <a:off x="182880" y="4756727"/>
            <a:ext cx="4721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 governmental examples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443C00-D73F-9668-B119-782E801CF561}"/>
              </a:ext>
            </a:extLst>
          </p:cNvPr>
          <p:cNvSpPr txBox="1"/>
          <p:nvPr/>
        </p:nvSpPr>
        <p:spPr>
          <a:xfrm>
            <a:off x="5034832" y="4696104"/>
            <a:ext cx="4610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 academic examples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4EED3A-E2A7-AF0B-D2D8-5C335D81D98C}"/>
              </a:ext>
            </a:extLst>
          </p:cNvPr>
          <p:cNvSpPr txBox="1"/>
          <p:nvPr/>
        </p:nvSpPr>
        <p:spPr>
          <a:xfrm>
            <a:off x="9774956" y="4696104"/>
            <a:ext cx="2257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 industry example</a:t>
            </a:r>
          </a:p>
        </p:txBody>
      </p:sp>
    </p:spTree>
    <p:extLst>
      <p:ext uri="{BB962C8B-B14F-4D97-AF65-F5344CB8AC3E}">
        <p14:creationId xmlns:p14="http://schemas.microsoft.com/office/powerpoint/2010/main" val="1709613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BDBE5-DEC2-1415-6E28-B88B6BAB9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</a:rPr>
              <a:t>Is this a primary, secondary, or tertiary source?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74763-77DA-24EE-76A9-223B56050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082" y="129623"/>
            <a:ext cx="6635496" cy="66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2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5AA9BF-B45B-558D-A21C-3973CA034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AE8443C8-6C94-15CA-CA27-ABCD41E82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026FB-CCD7-C148-8316-A30171F86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</a:rPr>
              <a:t>Is this a primary, secondary, or tertiary source?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79FC3-C195-6873-2D9A-2EFDB39A6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612" y="0"/>
            <a:ext cx="6586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34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509063-5546-8797-B441-D58A077D2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5C15FA16-8562-96D5-AEEA-B49C3AD7E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3A0250-17D5-E3EA-15D1-02D3971C0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</a:rPr>
              <a:t>Is this a primary, secondary, or tertiary source?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541EA-2633-0E91-F571-CC225F0ED2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50"/>
          <a:stretch/>
        </p:blipFill>
        <p:spPr>
          <a:xfrm>
            <a:off x="4406506" y="667139"/>
            <a:ext cx="7538824" cy="55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58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96119E-1E7E-B36F-3474-38252C837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19" y="0"/>
            <a:ext cx="11326761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72CC863-62B4-8B2C-DB87-62F548A5CBFC}"/>
              </a:ext>
            </a:extLst>
          </p:cNvPr>
          <p:cNvSpPr/>
          <p:nvPr/>
        </p:nvSpPr>
        <p:spPr>
          <a:xfrm>
            <a:off x="7326774" y="1990846"/>
            <a:ext cx="1516284" cy="1122744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CLASS WHITE PAPERS</a:t>
            </a:r>
          </a:p>
        </p:txBody>
      </p:sp>
    </p:spTree>
    <p:extLst>
      <p:ext uri="{BB962C8B-B14F-4D97-AF65-F5344CB8AC3E}">
        <p14:creationId xmlns:p14="http://schemas.microsoft.com/office/powerpoint/2010/main" val="384454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1892-6F03-4B69-A9D2-E7A9CD96A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688"/>
            <a:ext cx="10515600" cy="1325563"/>
          </a:xfrm>
        </p:spPr>
        <p:txBody>
          <a:bodyPr/>
          <a:lstStyle/>
          <a:p>
            <a:r>
              <a:rPr lang="en-US" dirty="0"/>
              <a:t>What is citable for this class?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596804-50C9-A682-034F-95541D30D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649948"/>
              </p:ext>
            </p:extLst>
          </p:nvPr>
        </p:nvGraphicFramePr>
        <p:xfrm>
          <a:off x="838200" y="1164220"/>
          <a:ext cx="9052497" cy="1737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645">
                  <a:extLst>
                    <a:ext uri="{9D8B030D-6E8A-4147-A177-3AD203B41FA5}">
                      <a16:colId xmlns:a16="http://schemas.microsoft.com/office/drawing/2014/main" val="34108709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2863573"/>
                    </a:ext>
                  </a:extLst>
                </a:gridCol>
                <a:gridCol w="2244852">
                  <a:extLst>
                    <a:ext uri="{9D8B030D-6E8A-4147-A177-3AD203B41FA5}">
                      <a16:colId xmlns:a16="http://schemas.microsoft.com/office/drawing/2014/main" val="4916826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04873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Primary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Secondary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Tertiary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904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Peer-reviewed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YES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YES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592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Non-reviewed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DEPENDS</a:t>
                      </a: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DEPENDS</a:t>
                      </a: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94093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2E9BE8-368B-2B82-2292-B37FC77FC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73459"/>
              </p:ext>
            </p:extLst>
          </p:nvPr>
        </p:nvGraphicFramePr>
        <p:xfrm>
          <a:off x="838200" y="3078192"/>
          <a:ext cx="7312724" cy="3627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344668">
                  <a:extLst>
                    <a:ext uri="{9D8B030D-6E8A-4147-A177-3AD203B41FA5}">
                      <a16:colId xmlns:a16="http://schemas.microsoft.com/office/drawing/2014/main" val="995819248"/>
                    </a:ext>
                  </a:extLst>
                </a:gridCol>
                <a:gridCol w="1968056">
                  <a:extLst>
                    <a:ext uri="{9D8B030D-6E8A-4147-A177-3AD203B41FA5}">
                      <a16:colId xmlns:a16="http://schemas.microsoft.com/office/drawing/2014/main" val="2883246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Non-reviewed 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Ok to cite?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089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Preprints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YES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219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Blog/Substack posts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976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Dissertations/theses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YES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103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Social media posts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019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Government documents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YES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147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Newspaper articles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YES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88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665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1007</Words>
  <Application>Microsoft Office PowerPoint</Application>
  <PresentationFormat>Widescreen</PresentationFormat>
  <Paragraphs>176</Paragraphs>
  <Slides>40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Aptos</vt:lpstr>
      <vt:lpstr>Aptos Display</vt:lpstr>
      <vt:lpstr>Arial</vt:lpstr>
      <vt:lpstr>Calibri</vt:lpstr>
      <vt:lpstr>Roboto</vt:lpstr>
      <vt:lpstr>Office Theme</vt:lpstr>
      <vt:lpstr>Worksheet</vt:lpstr>
      <vt:lpstr>Reading, Writing, and the Scientific Literature</vt:lpstr>
      <vt:lpstr>Daily Agenda</vt:lpstr>
      <vt:lpstr>I. Scientific Sources</vt:lpstr>
      <vt:lpstr>Types of sources</vt:lpstr>
      <vt:lpstr>Is this a primary, secondary, or tertiary source?</vt:lpstr>
      <vt:lpstr>Is this a primary, secondary, or tertiary source?</vt:lpstr>
      <vt:lpstr>Is this a primary, secondary, or tertiary source?</vt:lpstr>
      <vt:lpstr>PowerPoint Presentation</vt:lpstr>
      <vt:lpstr>What is citable for this class?</vt:lpstr>
      <vt:lpstr>Is this source citable?</vt:lpstr>
      <vt:lpstr>Is this source citable?</vt:lpstr>
      <vt:lpstr>Finding Articles: OSU Library Workshop</vt:lpstr>
      <vt:lpstr>Scholarly search engines</vt:lpstr>
      <vt:lpstr>Organizing Articles: OSU Library Workshop</vt:lpstr>
      <vt:lpstr>Citation management</vt:lpstr>
      <vt:lpstr>II. Reading Papers Critically </vt:lpstr>
      <vt:lpstr>Why is it important to read the literature?</vt:lpstr>
      <vt:lpstr>Typical paper sections</vt:lpstr>
      <vt:lpstr>PowerPoint Presentation</vt:lpstr>
      <vt:lpstr>Questions to ask yourself while reading</vt:lpstr>
      <vt:lpstr>PowerPoint Presentation</vt:lpstr>
      <vt:lpstr>III. Scientific Writing</vt:lpstr>
      <vt:lpstr>PowerPoint Presentation</vt:lpstr>
      <vt:lpstr>Scientific writing process</vt:lpstr>
      <vt:lpstr>Sentence styles</vt:lpstr>
      <vt:lpstr>Latin phrases</vt:lpstr>
      <vt:lpstr>PowerPoint Presentation</vt:lpstr>
      <vt:lpstr>Recommended writing order</vt:lpstr>
      <vt:lpstr>IV. White Papers</vt:lpstr>
      <vt:lpstr>What is a white paper?</vt:lpstr>
      <vt:lpstr>What is a white paper?</vt:lpstr>
      <vt:lpstr>Cover Page</vt:lpstr>
      <vt:lpstr>Executive Summary</vt:lpstr>
      <vt:lpstr>Background</vt:lpstr>
      <vt:lpstr>Problem Description</vt:lpstr>
      <vt:lpstr>Solution Description</vt:lpstr>
      <vt:lpstr>Recommendations</vt:lpstr>
      <vt:lpstr>Conclusions</vt:lpstr>
      <vt:lpstr>References</vt:lpstr>
      <vt:lpstr>5 examples on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Meunier, Zechariah D</dc:creator>
  <cp:lastModifiedBy>Meunier, Zechariah D</cp:lastModifiedBy>
  <cp:revision>29</cp:revision>
  <dcterms:created xsi:type="dcterms:W3CDTF">2025-03-06T18:21:06Z</dcterms:created>
  <dcterms:modified xsi:type="dcterms:W3CDTF">2025-03-30T20:54:28Z</dcterms:modified>
</cp:coreProperties>
</file>